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4" r:id="rId3"/>
    <p:sldId id="263" r:id="rId4"/>
    <p:sldId id="265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96679-A64B-4A00-87D2-0BF98ABCC181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DFF51-E6CA-4D6C-885E-7D3516A12F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22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/>
          </a:ln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anchor="t" anchorCtr="0"/>
          <a:lstStyle/>
          <a:p>
            <a:pPr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 wrap="square" anchorCtr="0"/>
          <a:lstStyle>
            <a:lvl1pPr>
              <a:defRPr kumimoji="1">
                <a:solidFill>
                  <a:schemeClr val="tx1"/>
                </a:solidFill>
                <a:latin typeface="굴림"/>
                <a:ea typeface="굴림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/>
                <a:ea typeface="굴림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/>
                <a:ea typeface="굴림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/>
                <a:ea typeface="굴림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/>
                <a:ea typeface="굴림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/>
                <a:ea typeface="굴림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/>
                <a:ea typeface="굴림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/>
                <a:ea typeface="굴림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/>
                <a:ea typeface="굴림"/>
              </a:defRPr>
            </a:lvl9pPr>
          </a:lstStyle>
          <a:p>
            <a:fld id="{2F7654B2-F134-4CE3-B6FC-E271590037C7}" type="slidenum">
              <a:rPr lang="ko-KR" altLang="en-US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94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675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844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29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59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82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53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429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56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63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44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14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65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72FA-76E8-4558-B9E6-D7ACEDA791F9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BB739-B3E9-4084-9B0A-C00A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092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2798D42-5340-47C0-8411-AFD458295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3082" name="Text Box 9"/>
          <p:cNvSpPr txBox="1">
            <a:spLocks noChangeArrowheads="1"/>
          </p:cNvSpPr>
          <p:nvPr/>
        </p:nvSpPr>
        <p:spPr>
          <a:xfrm>
            <a:off x="3263002" y="3041856"/>
            <a:ext cx="3201352" cy="26161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맑은 고딕"/>
                <a:ea typeface="맑은 고딕"/>
              </a:defRPr>
            </a:lvl1pPr>
            <a:lvl2pPr marL="742950" indent="-285750" latinLnBrk="1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맑은 고딕"/>
                <a:ea typeface="맑은 고딕"/>
              </a:defRPr>
            </a:lvl2pPr>
            <a:lvl3pPr marL="1143000" indent="-228600" latinLnBrk="1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맑은 고딕"/>
                <a:ea typeface="맑은 고딕"/>
              </a:defRPr>
            </a:lvl3pPr>
            <a:lvl4pPr marL="1600200" indent="-228600" latinLnBrk="1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4pPr>
            <a:lvl5pPr marL="2057400" indent="-228600" latinLnBrk="1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9pPr>
          </a:lstStyle>
          <a:p>
            <a:pPr hangingPunct="1">
              <a:spcBef>
                <a:spcPct val="0"/>
              </a:spcBef>
              <a:buNone/>
            </a:pPr>
            <a:r>
              <a:rPr lang="ko-KR" alt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문의</a:t>
            </a:r>
            <a:r>
              <a:rPr lang="en-US" altLang="ko-KR" sz="1100" b="1">
                <a:solidFill>
                  <a:schemeClr val="tx1">
                    <a:lumMod val="85000"/>
                    <a:lumOff val="15000"/>
                  </a:schemeClr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|  </a:t>
            </a:r>
            <a:r>
              <a:rPr lang="ko-KR" altLang="en-US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하정례</a:t>
            </a:r>
            <a:r>
              <a:rPr lang="en-US" altLang="ko-K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, </a:t>
            </a:r>
            <a:r>
              <a:rPr lang="en-US" altLang="ko-KR" sz="1100">
                <a:solidFill>
                  <a:schemeClr val="tx1">
                    <a:lumMod val="85000"/>
                    <a:lumOff val="15000"/>
                  </a:schemeClr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063-290-1731</a:t>
            </a:r>
            <a:endParaRPr lang="en-US" altLang="ko-KR" sz="1100">
              <a:solidFill>
                <a:schemeClr val="tx1">
                  <a:lumMod val="85000"/>
                  <a:lumOff val="15000"/>
                </a:schemeClr>
              </a:solidFill>
              <a:latin typeface="-윤고딕330" panose="02030504000101010101" pitchFamily="18" charset="-127"/>
              <a:ea typeface="-윤고딕330" panose="02030504000101010101" pitchFamily="18" charset="-127"/>
              <a:cs typeface="Arial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>
          <a:xfrm>
            <a:off x="453131" y="3009796"/>
            <a:ext cx="4808611" cy="30777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맑은 고딕"/>
                <a:ea typeface="맑은 고딕"/>
              </a:defRPr>
            </a:lvl1pPr>
            <a:lvl2pPr marL="742950" indent="-285750" latinLnBrk="1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맑은 고딕"/>
                <a:ea typeface="맑은 고딕"/>
              </a:defRPr>
            </a:lvl2pPr>
            <a:lvl3pPr marL="1143000" indent="-228600" latinLnBrk="1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맑은 고딕"/>
                <a:ea typeface="맑은 고딕"/>
              </a:defRPr>
            </a:lvl3pPr>
            <a:lvl4pPr marL="1600200" indent="-228600" latinLnBrk="1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4pPr>
            <a:lvl5pPr marL="2057400" indent="-228600" latinLnBrk="1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9pPr>
          </a:lstStyle>
          <a:p>
            <a:pPr hangingPunct="1">
              <a:spcBef>
                <a:spcPct val="0"/>
              </a:spcBef>
              <a:buNone/>
            </a:pPr>
            <a:r>
              <a:rPr lang="ko-KR" altLang="en-US" sz="1400" b="1" kern="0" spc="1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우석대학교 교수학습지원센터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>
          <a:xfrm>
            <a:off x="453131" y="1005366"/>
            <a:ext cx="6310312" cy="144655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맑은 고딕"/>
                <a:ea typeface="맑은 고딕"/>
              </a:defRPr>
            </a:lvl1pPr>
            <a:lvl2pPr marL="742950" indent="-285750" latinLnBrk="1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맑은 고딕"/>
                <a:ea typeface="맑은 고딕"/>
              </a:defRPr>
            </a:lvl2pPr>
            <a:lvl3pPr marL="1143000" indent="-228600" latinLnBrk="1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맑은 고딕"/>
                <a:ea typeface="맑은 고딕"/>
              </a:defRPr>
            </a:lvl3pPr>
            <a:lvl4pPr marL="1600200" indent="-228600" latinLnBrk="1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4pPr>
            <a:lvl5pPr marL="2057400" indent="-228600" latinLnBrk="1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맑은 고딕"/>
                <a:ea typeface="맑은 고딕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ko-KR" sz="4400" b="1" smtClean="0">
                <a:solidFill>
                  <a:srgbClr val="00206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W-MLCT </a:t>
            </a:r>
            <a:r>
              <a:rPr lang="ko-KR" altLang="en-US" sz="4400" b="1" smtClean="0">
                <a:solidFill>
                  <a:schemeClr val="bg2">
                    <a:lumMod val="10000"/>
                  </a:schemeClr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다면적 학습역량 진단 검사 </a:t>
            </a:r>
            <a:r>
              <a:rPr lang="ko-KR" altLang="en-US" sz="4400" smtClean="0">
                <a:solidFill>
                  <a:schemeClr val="bg2">
                    <a:lumMod val="10000"/>
                  </a:schemeClr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실시 </a:t>
            </a:r>
            <a:r>
              <a:rPr lang="ko-KR" altLang="en-US" sz="4400">
                <a:solidFill>
                  <a:schemeClr val="bg2">
                    <a:lumMod val="10000"/>
                  </a:schemeClr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안내</a:t>
            </a:r>
          </a:p>
        </p:txBody>
      </p:sp>
      <p:sp>
        <p:nvSpPr>
          <p:cNvPr id="7" name="부제 2"/>
          <p:cNvSpPr txBox="1">
            <a:spLocks/>
          </p:cNvSpPr>
          <p:nvPr/>
        </p:nvSpPr>
        <p:spPr>
          <a:xfrm>
            <a:off x="1317767" y="5690275"/>
            <a:ext cx="4072812" cy="770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594" indent="-228594" algn="l" defTabSz="914377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360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교수학습지원센터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1" y="5683751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77857" y="1366783"/>
            <a:ext cx="10778066" cy="427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22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ko-KR" altLang="en-US" sz="2000" kern="0" spc="0" smtClean="0">
                <a:solidFill>
                  <a:srgbClr val="000000"/>
                </a:solidFill>
                <a:effectLst/>
                <a:latin typeface="함초롬바탕" panose="02030604000101010101" pitchFamily="18" charset="-127"/>
              </a:rPr>
              <a:t>이 검사는 여러분들이 현재 학습역량을 진단해 그것을 토대로 </a:t>
            </a:r>
            <a:r>
              <a:rPr lang="en-US" altLang="ko-KR" sz="2000" kern="0" spc="0" smtClean="0">
                <a:solidFill>
                  <a:srgbClr val="000000"/>
                </a:solidFill>
                <a:effectLst/>
                <a:latin typeface="함초롬바탕" panose="02030604000101010101" pitchFamily="18" charset="-127"/>
              </a:rPr>
              <a:t>‘</a:t>
            </a: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맞춤형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’ </a:t>
            </a: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학습지원 프로그램을 제공하기 위한 목적이 있습니다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. </a:t>
            </a:r>
          </a:p>
          <a:p>
            <a:pPr marL="342900" lvl="0" indent="-342900" algn="just" fontAlgn="base">
              <a:lnSpc>
                <a:spcPct val="22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endParaRPr lang="en-US" altLang="ko-KR" sz="2000" kern="0" smtClean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marL="342900" lvl="0" indent="-342900" algn="just" fontAlgn="base">
              <a:lnSpc>
                <a:spcPct val="22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본 검사는 정답이 따로 없고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, </a:t>
            </a: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좋고 나쁜 답도 없습니다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.</a:t>
            </a:r>
            <a:r>
              <a:rPr lang="en-US" altLang="ko-KR" sz="2000" kern="0">
                <a:solidFill>
                  <a:srgbClr val="000000"/>
                </a:solidFill>
                <a:latin typeface="함초롬바탕" panose="02030604000101010101" pitchFamily="18" charset="-127"/>
              </a:rPr>
              <a:t> </a:t>
            </a: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따라서 응답하는 방법은 각 문항을 잘 읽고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, </a:t>
            </a: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질문지 내용이 자신의 생각이나 태도와 같은 곳에 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“</a:t>
            </a: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클릭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”</a:t>
            </a: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하시면 됩니다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.</a:t>
            </a:r>
          </a:p>
          <a:p>
            <a:pPr marL="342900" lvl="0" indent="-342900" algn="just" fontAlgn="base">
              <a:lnSpc>
                <a:spcPct val="22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내가 되고 싶거나 하고 싶은 항목이 아니라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, </a:t>
            </a:r>
            <a:r>
              <a:rPr lang="ko-KR" altLang="en-US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현재 나의 상태에 맞게 선택해주세요</a:t>
            </a:r>
            <a:r>
              <a:rPr lang="en-US" altLang="ko-KR" sz="2000" kern="0" smtClean="0">
                <a:solidFill>
                  <a:srgbClr val="000000"/>
                </a:solidFill>
                <a:latin typeface="함초롬바탕" panose="02030604000101010101" pitchFamily="18" charset="-127"/>
              </a:rPr>
              <a:t>.</a:t>
            </a:r>
          </a:p>
        </p:txBody>
      </p:sp>
      <p:grpSp>
        <p:nvGrpSpPr>
          <p:cNvPr id="8" name="그룹 7"/>
          <p:cNvGrpSpPr/>
          <p:nvPr/>
        </p:nvGrpSpPr>
        <p:grpSpPr>
          <a:xfrm>
            <a:off x="9560456" y="2106767"/>
            <a:ext cx="1748343" cy="991961"/>
            <a:chOff x="1720850" y="2919413"/>
            <a:chExt cx="3074988" cy="1744662"/>
          </a:xfrm>
        </p:grpSpPr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1720850" y="3452813"/>
              <a:ext cx="2498725" cy="531812"/>
            </a:xfrm>
            <a:custGeom>
              <a:avLst/>
              <a:gdLst>
                <a:gd name="T0" fmla="*/ 89 w 664"/>
                <a:gd name="T1" fmla="*/ 0 h 141"/>
                <a:gd name="T2" fmla="*/ 664 w 664"/>
                <a:gd name="T3" fmla="*/ 0 h 141"/>
                <a:gd name="T4" fmla="*/ 664 w 664"/>
                <a:gd name="T5" fmla="*/ 20 h 141"/>
                <a:gd name="T6" fmla="*/ 664 w 664"/>
                <a:gd name="T7" fmla="*/ 122 h 141"/>
                <a:gd name="T8" fmla="*/ 664 w 664"/>
                <a:gd name="T9" fmla="*/ 141 h 141"/>
                <a:gd name="T10" fmla="*/ 89 w 664"/>
                <a:gd name="T11" fmla="*/ 141 h 141"/>
                <a:gd name="T12" fmla="*/ 89 w 664"/>
                <a:gd name="T13" fmla="*/ 0 h 141"/>
                <a:gd name="T14" fmla="*/ 89 w 664"/>
                <a:gd name="T15" fmla="*/ 0 h 141"/>
                <a:gd name="T16" fmla="*/ 89 w 664"/>
                <a:gd name="T1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4" h="141">
                  <a:moveTo>
                    <a:pt x="89" y="0"/>
                  </a:moveTo>
                  <a:cubicBezTo>
                    <a:pt x="664" y="0"/>
                    <a:pt x="664" y="0"/>
                    <a:pt x="664" y="0"/>
                  </a:cubicBezTo>
                  <a:cubicBezTo>
                    <a:pt x="664" y="20"/>
                    <a:pt x="664" y="20"/>
                    <a:pt x="664" y="20"/>
                  </a:cubicBezTo>
                  <a:cubicBezTo>
                    <a:pt x="637" y="55"/>
                    <a:pt x="641" y="93"/>
                    <a:pt x="664" y="122"/>
                  </a:cubicBezTo>
                  <a:cubicBezTo>
                    <a:pt x="664" y="141"/>
                    <a:pt x="664" y="141"/>
                    <a:pt x="664" y="141"/>
                  </a:cubicBezTo>
                  <a:cubicBezTo>
                    <a:pt x="89" y="141"/>
                    <a:pt x="89" y="141"/>
                    <a:pt x="89" y="141"/>
                  </a:cubicBezTo>
                  <a:cubicBezTo>
                    <a:pt x="0" y="141"/>
                    <a:pt x="0" y="0"/>
                    <a:pt x="89" y="0"/>
                  </a:cubicBezTo>
                  <a:close/>
                  <a:moveTo>
                    <a:pt x="89" y="0"/>
                  </a:moveTo>
                  <a:cubicBezTo>
                    <a:pt x="89" y="0"/>
                    <a:pt x="89" y="0"/>
                    <a:pt x="89" y="0"/>
                  </a:cubicBezTo>
                </a:path>
              </a:pathLst>
            </a:custGeom>
            <a:solidFill>
              <a:srgbClr val="20D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1871663" y="3527425"/>
              <a:ext cx="2347913" cy="385762"/>
            </a:xfrm>
            <a:custGeom>
              <a:avLst/>
              <a:gdLst>
                <a:gd name="T0" fmla="*/ 624 w 624"/>
                <a:gd name="T1" fmla="*/ 102 h 102"/>
                <a:gd name="T2" fmla="*/ 624 w 624"/>
                <a:gd name="T3" fmla="*/ 0 h 102"/>
                <a:gd name="T4" fmla="*/ 49 w 624"/>
                <a:gd name="T5" fmla="*/ 0 h 102"/>
                <a:gd name="T6" fmla="*/ 0 w 624"/>
                <a:gd name="T7" fmla="*/ 51 h 102"/>
                <a:gd name="T8" fmla="*/ 49 w 624"/>
                <a:gd name="T9" fmla="*/ 102 h 102"/>
                <a:gd name="T10" fmla="*/ 624 w 624"/>
                <a:gd name="T11" fmla="*/ 102 h 102"/>
                <a:gd name="T12" fmla="*/ 624 w 624"/>
                <a:gd name="T13" fmla="*/ 102 h 102"/>
                <a:gd name="T14" fmla="*/ 624 w 62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4" h="102">
                  <a:moveTo>
                    <a:pt x="624" y="102"/>
                  </a:moveTo>
                  <a:cubicBezTo>
                    <a:pt x="601" y="68"/>
                    <a:pt x="599" y="34"/>
                    <a:pt x="624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3"/>
                    <a:pt x="0" y="51"/>
                  </a:cubicBezTo>
                  <a:cubicBezTo>
                    <a:pt x="0" y="79"/>
                    <a:pt x="22" y="102"/>
                    <a:pt x="49" y="102"/>
                  </a:cubicBezTo>
                  <a:lnTo>
                    <a:pt x="624" y="102"/>
                  </a:lnTo>
                  <a:close/>
                  <a:moveTo>
                    <a:pt x="624" y="102"/>
                  </a:moveTo>
                  <a:cubicBezTo>
                    <a:pt x="624" y="102"/>
                    <a:pt x="624" y="102"/>
                    <a:pt x="624" y="10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1792288" y="3527425"/>
              <a:ext cx="2427288" cy="377825"/>
            </a:xfrm>
            <a:custGeom>
              <a:avLst/>
              <a:gdLst>
                <a:gd name="T0" fmla="*/ 639 w 645"/>
                <a:gd name="T1" fmla="*/ 8 h 100"/>
                <a:gd name="T2" fmla="*/ 645 w 645"/>
                <a:gd name="T3" fmla="*/ 0 h 100"/>
                <a:gd name="T4" fmla="*/ 70 w 645"/>
                <a:gd name="T5" fmla="*/ 0 h 100"/>
                <a:gd name="T6" fmla="*/ 55 w 645"/>
                <a:gd name="T7" fmla="*/ 100 h 100"/>
                <a:gd name="T8" fmla="*/ 71 w 645"/>
                <a:gd name="T9" fmla="*/ 8 h 100"/>
                <a:gd name="T10" fmla="*/ 639 w 645"/>
                <a:gd name="T11" fmla="*/ 8 h 100"/>
                <a:gd name="T12" fmla="*/ 639 w 645"/>
                <a:gd name="T13" fmla="*/ 8 h 100"/>
                <a:gd name="T14" fmla="*/ 639 w 645"/>
                <a:gd name="T15" fmla="*/ 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5" h="100">
                  <a:moveTo>
                    <a:pt x="639" y="8"/>
                  </a:moveTo>
                  <a:cubicBezTo>
                    <a:pt x="641" y="5"/>
                    <a:pt x="643" y="3"/>
                    <a:pt x="64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15" y="0"/>
                    <a:pt x="0" y="79"/>
                    <a:pt x="55" y="100"/>
                  </a:cubicBezTo>
                  <a:cubicBezTo>
                    <a:pt x="18" y="81"/>
                    <a:pt x="32" y="18"/>
                    <a:pt x="71" y="8"/>
                  </a:cubicBezTo>
                  <a:cubicBezTo>
                    <a:pt x="639" y="8"/>
                    <a:pt x="639" y="8"/>
                    <a:pt x="639" y="8"/>
                  </a:cubicBezTo>
                  <a:close/>
                  <a:moveTo>
                    <a:pt x="639" y="8"/>
                  </a:moveTo>
                  <a:cubicBezTo>
                    <a:pt x="639" y="8"/>
                    <a:pt x="639" y="8"/>
                    <a:pt x="639" y="8"/>
                  </a:cubicBezTo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1871663" y="3579813"/>
              <a:ext cx="2330450" cy="309562"/>
            </a:xfrm>
            <a:custGeom>
              <a:avLst/>
              <a:gdLst>
                <a:gd name="T0" fmla="*/ 613 w 619"/>
                <a:gd name="T1" fmla="*/ 4 h 82"/>
                <a:gd name="T2" fmla="*/ 12 w 619"/>
                <a:gd name="T3" fmla="*/ 4 h 82"/>
                <a:gd name="T4" fmla="*/ 15 w 619"/>
                <a:gd name="T5" fmla="*/ 0 h 82"/>
                <a:gd name="T6" fmla="*/ 615 w 619"/>
                <a:gd name="T7" fmla="*/ 0 h 82"/>
                <a:gd name="T8" fmla="*/ 613 w 619"/>
                <a:gd name="T9" fmla="*/ 4 h 82"/>
                <a:gd name="T10" fmla="*/ 7 w 619"/>
                <a:gd name="T11" fmla="*/ 11 h 82"/>
                <a:gd name="T12" fmla="*/ 5 w 619"/>
                <a:gd name="T13" fmla="*/ 15 h 82"/>
                <a:gd name="T14" fmla="*/ 608 w 619"/>
                <a:gd name="T15" fmla="*/ 15 h 82"/>
                <a:gd name="T16" fmla="*/ 610 w 619"/>
                <a:gd name="T17" fmla="*/ 11 h 82"/>
                <a:gd name="T18" fmla="*/ 7 w 619"/>
                <a:gd name="T19" fmla="*/ 11 h 82"/>
                <a:gd name="T20" fmla="*/ 2 w 619"/>
                <a:gd name="T21" fmla="*/ 22 h 82"/>
                <a:gd name="T22" fmla="*/ 1 w 619"/>
                <a:gd name="T23" fmla="*/ 26 h 82"/>
                <a:gd name="T24" fmla="*/ 606 w 619"/>
                <a:gd name="T25" fmla="*/ 26 h 82"/>
                <a:gd name="T26" fmla="*/ 607 w 619"/>
                <a:gd name="T27" fmla="*/ 22 h 82"/>
                <a:gd name="T28" fmla="*/ 2 w 619"/>
                <a:gd name="T29" fmla="*/ 22 h 82"/>
                <a:gd name="T30" fmla="*/ 0 w 619"/>
                <a:gd name="T31" fmla="*/ 33 h 82"/>
                <a:gd name="T32" fmla="*/ 0 w 619"/>
                <a:gd name="T33" fmla="*/ 37 h 82"/>
                <a:gd name="T34" fmla="*/ 0 w 619"/>
                <a:gd name="T35" fmla="*/ 37 h 82"/>
                <a:gd name="T36" fmla="*/ 605 w 619"/>
                <a:gd name="T37" fmla="*/ 37 h 82"/>
                <a:gd name="T38" fmla="*/ 605 w 619"/>
                <a:gd name="T39" fmla="*/ 33 h 82"/>
                <a:gd name="T40" fmla="*/ 0 w 619"/>
                <a:gd name="T41" fmla="*/ 33 h 82"/>
                <a:gd name="T42" fmla="*/ 1 w 619"/>
                <a:gd name="T43" fmla="*/ 44 h 82"/>
                <a:gd name="T44" fmla="*/ 1 w 619"/>
                <a:gd name="T45" fmla="*/ 48 h 82"/>
                <a:gd name="T46" fmla="*/ 606 w 619"/>
                <a:gd name="T47" fmla="*/ 48 h 82"/>
                <a:gd name="T48" fmla="*/ 606 w 619"/>
                <a:gd name="T49" fmla="*/ 44 h 82"/>
                <a:gd name="T50" fmla="*/ 1 w 619"/>
                <a:gd name="T51" fmla="*/ 44 h 82"/>
                <a:gd name="T52" fmla="*/ 4 w 619"/>
                <a:gd name="T53" fmla="*/ 56 h 82"/>
                <a:gd name="T54" fmla="*/ 5 w 619"/>
                <a:gd name="T55" fmla="*/ 59 h 82"/>
                <a:gd name="T56" fmla="*/ 609 w 619"/>
                <a:gd name="T57" fmla="*/ 59 h 82"/>
                <a:gd name="T58" fmla="*/ 608 w 619"/>
                <a:gd name="T59" fmla="*/ 56 h 82"/>
                <a:gd name="T60" fmla="*/ 4 w 619"/>
                <a:gd name="T61" fmla="*/ 56 h 82"/>
                <a:gd name="T62" fmla="*/ 9 w 619"/>
                <a:gd name="T63" fmla="*/ 67 h 82"/>
                <a:gd name="T64" fmla="*/ 12 w 619"/>
                <a:gd name="T65" fmla="*/ 71 h 82"/>
                <a:gd name="T66" fmla="*/ 613 w 619"/>
                <a:gd name="T67" fmla="*/ 71 h 82"/>
                <a:gd name="T68" fmla="*/ 611 w 619"/>
                <a:gd name="T69" fmla="*/ 67 h 82"/>
                <a:gd name="T70" fmla="*/ 9 w 619"/>
                <a:gd name="T71" fmla="*/ 67 h 82"/>
                <a:gd name="T72" fmla="*/ 20 w 619"/>
                <a:gd name="T73" fmla="*/ 78 h 82"/>
                <a:gd name="T74" fmla="*/ 26 w 619"/>
                <a:gd name="T75" fmla="*/ 82 h 82"/>
                <a:gd name="T76" fmla="*/ 619 w 619"/>
                <a:gd name="T77" fmla="*/ 82 h 82"/>
                <a:gd name="T78" fmla="*/ 617 w 619"/>
                <a:gd name="T79" fmla="*/ 78 h 82"/>
                <a:gd name="T80" fmla="*/ 20 w 619"/>
                <a:gd name="T81" fmla="*/ 78 h 82"/>
                <a:gd name="T82" fmla="*/ 20 w 619"/>
                <a:gd name="T83" fmla="*/ 78 h 82"/>
                <a:gd name="T84" fmla="*/ 20 w 619"/>
                <a:gd name="T85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9" h="82">
                  <a:moveTo>
                    <a:pt x="613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3" y="2"/>
                    <a:pt x="14" y="1"/>
                    <a:pt x="15" y="0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614" y="1"/>
                    <a:pt x="613" y="3"/>
                    <a:pt x="613" y="4"/>
                  </a:cubicBezTo>
                  <a:close/>
                  <a:moveTo>
                    <a:pt x="7" y="11"/>
                  </a:moveTo>
                  <a:cubicBezTo>
                    <a:pt x="6" y="12"/>
                    <a:pt x="6" y="14"/>
                    <a:pt x="5" y="15"/>
                  </a:cubicBezTo>
                  <a:cubicBezTo>
                    <a:pt x="608" y="15"/>
                    <a:pt x="608" y="15"/>
                    <a:pt x="608" y="15"/>
                  </a:cubicBezTo>
                  <a:cubicBezTo>
                    <a:pt x="609" y="14"/>
                    <a:pt x="609" y="12"/>
                    <a:pt x="610" y="11"/>
                  </a:cubicBezTo>
                  <a:lnTo>
                    <a:pt x="7" y="11"/>
                  </a:lnTo>
                  <a:close/>
                  <a:moveTo>
                    <a:pt x="2" y="22"/>
                  </a:moveTo>
                  <a:cubicBezTo>
                    <a:pt x="2" y="23"/>
                    <a:pt x="2" y="25"/>
                    <a:pt x="1" y="26"/>
                  </a:cubicBezTo>
                  <a:cubicBezTo>
                    <a:pt x="606" y="26"/>
                    <a:pt x="606" y="26"/>
                    <a:pt x="606" y="26"/>
                  </a:cubicBezTo>
                  <a:cubicBezTo>
                    <a:pt x="606" y="25"/>
                    <a:pt x="606" y="24"/>
                    <a:pt x="607" y="22"/>
                  </a:cubicBezTo>
                  <a:lnTo>
                    <a:pt x="2" y="22"/>
                  </a:lnTo>
                  <a:close/>
                  <a:moveTo>
                    <a:pt x="0" y="33"/>
                  </a:moveTo>
                  <a:cubicBezTo>
                    <a:pt x="0" y="35"/>
                    <a:pt x="0" y="36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605" y="37"/>
                    <a:pt x="605" y="37"/>
                    <a:pt x="605" y="37"/>
                  </a:cubicBezTo>
                  <a:cubicBezTo>
                    <a:pt x="605" y="36"/>
                    <a:pt x="605" y="35"/>
                    <a:pt x="605" y="33"/>
                  </a:cubicBezTo>
                  <a:lnTo>
                    <a:pt x="0" y="33"/>
                  </a:lnTo>
                  <a:close/>
                  <a:moveTo>
                    <a:pt x="1" y="44"/>
                  </a:moveTo>
                  <a:cubicBezTo>
                    <a:pt x="1" y="46"/>
                    <a:pt x="1" y="47"/>
                    <a:pt x="1" y="48"/>
                  </a:cubicBezTo>
                  <a:cubicBezTo>
                    <a:pt x="606" y="48"/>
                    <a:pt x="606" y="48"/>
                    <a:pt x="606" y="48"/>
                  </a:cubicBezTo>
                  <a:cubicBezTo>
                    <a:pt x="606" y="47"/>
                    <a:pt x="606" y="46"/>
                    <a:pt x="606" y="44"/>
                  </a:cubicBezTo>
                  <a:lnTo>
                    <a:pt x="1" y="44"/>
                  </a:lnTo>
                  <a:close/>
                  <a:moveTo>
                    <a:pt x="4" y="56"/>
                  </a:moveTo>
                  <a:cubicBezTo>
                    <a:pt x="4" y="57"/>
                    <a:pt x="5" y="58"/>
                    <a:pt x="5" y="59"/>
                  </a:cubicBezTo>
                  <a:cubicBezTo>
                    <a:pt x="609" y="59"/>
                    <a:pt x="609" y="59"/>
                    <a:pt x="609" y="59"/>
                  </a:cubicBezTo>
                  <a:cubicBezTo>
                    <a:pt x="608" y="58"/>
                    <a:pt x="608" y="57"/>
                    <a:pt x="608" y="56"/>
                  </a:cubicBezTo>
                  <a:lnTo>
                    <a:pt x="4" y="56"/>
                  </a:lnTo>
                  <a:close/>
                  <a:moveTo>
                    <a:pt x="9" y="67"/>
                  </a:moveTo>
                  <a:cubicBezTo>
                    <a:pt x="10" y="68"/>
                    <a:pt x="11" y="69"/>
                    <a:pt x="12" y="71"/>
                  </a:cubicBezTo>
                  <a:cubicBezTo>
                    <a:pt x="613" y="71"/>
                    <a:pt x="613" y="71"/>
                    <a:pt x="613" y="71"/>
                  </a:cubicBezTo>
                  <a:cubicBezTo>
                    <a:pt x="612" y="69"/>
                    <a:pt x="612" y="68"/>
                    <a:pt x="611" y="67"/>
                  </a:cubicBezTo>
                  <a:lnTo>
                    <a:pt x="9" y="67"/>
                  </a:lnTo>
                  <a:close/>
                  <a:moveTo>
                    <a:pt x="20" y="78"/>
                  </a:moveTo>
                  <a:cubicBezTo>
                    <a:pt x="22" y="79"/>
                    <a:pt x="24" y="81"/>
                    <a:pt x="26" y="82"/>
                  </a:cubicBezTo>
                  <a:cubicBezTo>
                    <a:pt x="619" y="82"/>
                    <a:pt x="619" y="82"/>
                    <a:pt x="619" y="82"/>
                  </a:cubicBezTo>
                  <a:cubicBezTo>
                    <a:pt x="619" y="80"/>
                    <a:pt x="618" y="79"/>
                    <a:pt x="617" y="78"/>
                  </a:cubicBezTo>
                  <a:lnTo>
                    <a:pt x="20" y="78"/>
                  </a:lnTo>
                  <a:close/>
                  <a:moveTo>
                    <a:pt x="20" y="78"/>
                  </a:moveTo>
                  <a:cubicBezTo>
                    <a:pt x="20" y="78"/>
                    <a:pt x="20" y="78"/>
                    <a:pt x="20" y="78"/>
                  </a:cubicBezTo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1898650" y="3984625"/>
              <a:ext cx="2897188" cy="679450"/>
            </a:xfrm>
            <a:custGeom>
              <a:avLst/>
              <a:gdLst>
                <a:gd name="T0" fmla="*/ 666 w 770"/>
                <a:gd name="T1" fmla="*/ 0 h 180"/>
                <a:gd name="T2" fmla="*/ 0 w 770"/>
                <a:gd name="T3" fmla="*/ 0 h 180"/>
                <a:gd name="T4" fmla="*/ 0 w 770"/>
                <a:gd name="T5" fmla="*/ 25 h 180"/>
                <a:gd name="T6" fmla="*/ 0 w 770"/>
                <a:gd name="T7" fmla="*/ 156 h 180"/>
                <a:gd name="T8" fmla="*/ 0 w 770"/>
                <a:gd name="T9" fmla="*/ 180 h 180"/>
                <a:gd name="T10" fmla="*/ 666 w 770"/>
                <a:gd name="T11" fmla="*/ 180 h 180"/>
                <a:gd name="T12" fmla="*/ 666 w 770"/>
                <a:gd name="T13" fmla="*/ 0 h 180"/>
                <a:gd name="T14" fmla="*/ 666 w 770"/>
                <a:gd name="T15" fmla="*/ 0 h 180"/>
                <a:gd name="T16" fmla="*/ 666 w 770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0" h="180">
                  <a:moveTo>
                    <a:pt x="66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1" y="69"/>
                    <a:pt x="26" y="119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666" y="180"/>
                    <a:pt x="666" y="180"/>
                    <a:pt x="666" y="180"/>
                  </a:cubicBezTo>
                  <a:cubicBezTo>
                    <a:pt x="770" y="180"/>
                    <a:pt x="770" y="0"/>
                    <a:pt x="666" y="0"/>
                  </a:cubicBezTo>
                  <a:close/>
                  <a:moveTo>
                    <a:pt x="666" y="0"/>
                  </a:moveTo>
                  <a:cubicBezTo>
                    <a:pt x="666" y="0"/>
                    <a:pt x="666" y="0"/>
                    <a:pt x="666" y="0"/>
                  </a:cubicBezTo>
                </a:path>
              </a:pathLst>
            </a:custGeom>
            <a:solidFill>
              <a:srgbClr val="FF5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6"/>
            <p:cNvSpPr>
              <a:spLocks noEditPoints="1"/>
            </p:cNvSpPr>
            <p:nvPr/>
          </p:nvSpPr>
          <p:spPr bwMode="auto">
            <a:xfrm>
              <a:off x="1898650" y="4078288"/>
              <a:ext cx="2720975" cy="495300"/>
            </a:xfrm>
            <a:custGeom>
              <a:avLst/>
              <a:gdLst>
                <a:gd name="T0" fmla="*/ 0 w 723"/>
                <a:gd name="T1" fmla="*/ 131 h 131"/>
                <a:gd name="T2" fmla="*/ 0 w 723"/>
                <a:gd name="T3" fmla="*/ 0 h 131"/>
                <a:gd name="T4" fmla="*/ 666 w 723"/>
                <a:gd name="T5" fmla="*/ 0 h 131"/>
                <a:gd name="T6" fmla="*/ 723 w 723"/>
                <a:gd name="T7" fmla="*/ 65 h 131"/>
                <a:gd name="T8" fmla="*/ 666 w 723"/>
                <a:gd name="T9" fmla="*/ 131 h 131"/>
                <a:gd name="T10" fmla="*/ 0 w 723"/>
                <a:gd name="T11" fmla="*/ 131 h 131"/>
                <a:gd name="T12" fmla="*/ 0 w 723"/>
                <a:gd name="T13" fmla="*/ 131 h 131"/>
                <a:gd name="T14" fmla="*/ 0 w 723"/>
                <a:gd name="T15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3" h="131">
                  <a:moveTo>
                    <a:pt x="0" y="131"/>
                  </a:moveTo>
                  <a:cubicBezTo>
                    <a:pt x="27" y="87"/>
                    <a:pt x="29" y="44"/>
                    <a:pt x="0" y="0"/>
                  </a:cubicBezTo>
                  <a:cubicBezTo>
                    <a:pt x="666" y="0"/>
                    <a:pt x="666" y="0"/>
                    <a:pt x="666" y="0"/>
                  </a:cubicBezTo>
                  <a:cubicBezTo>
                    <a:pt x="698" y="0"/>
                    <a:pt x="723" y="30"/>
                    <a:pt x="723" y="65"/>
                  </a:cubicBezTo>
                  <a:cubicBezTo>
                    <a:pt x="723" y="101"/>
                    <a:pt x="698" y="131"/>
                    <a:pt x="666" y="131"/>
                  </a:cubicBezTo>
                  <a:lnTo>
                    <a:pt x="0" y="131"/>
                  </a:lnTo>
                  <a:close/>
                  <a:moveTo>
                    <a:pt x="0" y="131"/>
                  </a:moveTo>
                  <a:cubicBezTo>
                    <a:pt x="0" y="131"/>
                    <a:pt x="0" y="131"/>
                    <a:pt x="0" y="1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1898650" y="4078288"/>
              <a:ext cx="2814638" cy="484187"/>
            </a:xfrm>
            <a:custGeom>
              <a:avLst/>
              <a:gdLst>
                <a:gd name="T0" fmla="*/ 6 w 748"/>
                <a:gd name="T1" fmla="*/ 11 h 128"/>
                <a:gd name="T2" fmla="*/ 0 w 748"/>
                <a:gd name="T3" fmla="*/ 0 h 128"/>
                <a:gd name="T4" fmla="*/ 666 w 748"/>
                <a:gd name="T5" fmla="*/ 0 h 128"/>
                <a:gd name="T6" fmla="*/ 684 w 748"/>
                <a:gd name="T7" fmla="*/ 128 h 128"/>
                <a:gd name="T8" fmla="*/ 665 w 748"/>
                <a:gd name="T9" fmla="*/ 11 h 128"/>
                <a:gd name="T10" fmla="*/ 6 w 748"/>
                <a:gd name="T11" fmla="*/ 11 h 128"/>
                <a:gd name="T12" fmla="*/ 6 w 748"/>
                <a:gd name="T13" fmla="*/ 11 h 128"/>
                <a:gd name="T14" fmla="*/ 6 w 748"/>
                <a:gd name="T15" fmla="*/ 1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8" h="128">
                  <a:moveTo>
                    <a:pt x="6" y="11"/>
                  </a:moveTo>
                  <a:cubicBezTo>
                    <a:pt x="4" y="7"/>
                    <a:pt x="2" y="4"/>
                    <a:pt x="0" y="0"/>
                  </a:cubicBezTo>
                  <a:cubicBezTo>
                    <a:pt x="666" y="0"/>
                    <a:pt x="666" y="0"/>
                    <a:pt x="666" y="0"/>
                  </a:cubicBezTo>
                  <a:cubicBezTo>
                    <a:pt x="730" y="0"/>
                    <a:pt x="748" y="101"/>
                    <a:pt x="684" y="128"/>
                  </a:cubicBezTo>
                  <a:cubicBezTo>
                    <a:pt x="727" y="104"/>
                    <a:pt x="711" y="24"/>
                    <a:pt x="665" y="11"/>
                  </a:cubicBezTo>
                  <a:cubicBezTo>
                    <a:pt x="6" y="11"/>
                    <a:pt x="6" y="11"/>
                    <a:pt x="6" y="11"/>
                  </a:cubicBezTo>
                  <a:close/>
                  <a:moveTo>
                    <a:pt x="6" y="11"/>
                  </a:moveTo>
                  <a:cubicBezTo>
                    <a:pt x="6" y="11"/>
                    <a:pt x="6" y="11"/>
                    <a:pt x="6" y="11"/>
                  </a:cubicBezTo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8"/>
            <p:cNvSpPr>
              <a:spLocks noEditPoints="1"/>
            </p:cNvSpPr>
            <p:nvPr/>
          </p:nvSpPr>
          <p:spPr bwMode="auto">
            <a:xfrm>
              <a:off x="1917700" y="4146550"/>
              <a:ext cx="2701925" cy="396875"/>
            </a:xfrm>
            <a:custGeom>
              <a:avLst/>
              <a:gdLst>
                <a:gd name="T0" fmla="*/ 8 w 718"/>
                <a:gd name="T1" fmla="*/ 5 h 105"/>
                <a:gd name="T2" fmla="*/ 705 w 718"/>
                <a:gd name="T3" fmla="*/ 5 h 105"/>
                <a:gd name="T4" fmla="*/ 700 w 718"/>
                <a:gd name="T5" fmla="*/ 0 h 105"/>
                <a:gd name="T6" fmla="*/ 5 w 718"/>
                <a:gd name="T7" fmla="*/ 0 h 105"/>
                <a:gd name="T8" fmla="*/ 8 w 718"/>
                <a:gd name="T9" fmla="*/ 5 h 105"/>
                <a:gd name="T10" fmla="*/ 710 w 718"/>
                <a:gd name="T11" fmla="*/ 14 h 105"/>
                <a:gd name="T12" fmla="*/ 713 w 718"/>
                <a:gd name="T13" fmla="*/ 19 h 105"/>
                <a:gd name="T14" fmla="*/ 13 w 718"/>
                <a:gd name="T15" fmla="*/ 19 h 105"/>
                <a:gd name="T16" fmla="*/ 11 w 718"/>
                <a:gd name="T17" fmla="*/ 14 h 105"/>
                <a:gd name="T18" fmla="*/ 710 w 718"/>
                <a:gd name="T19" fmla="*/ 14 h 105"/>
                <a:gd name="T20" fmla="*/ 716 w 718"/>
                <a:gd name="T21" fmla="*/ 29 h 105"/>
                <a:gd name="T22" fmla="*/ 717 w 718"/>
                <a:gd name="T23" fmla="*/ 34 h 105"/>
                <a:gd name="T24" fmla="*/ 15 w 718"/>
                <a:gd name="T25" fmla="*/ 34 h 105"/>
                <a:gd name="T26" fmla="*/ 15 w 718"/>
                <a:gd name="T27" fmla="*/ 29 h 105"/>
                <a:gd name="T28" fmla="*/ 716 w 718"/>
                <a:gd name="T29" fmla="*/ 29 h 105"/>
                <a:gd name="T30" fmla="*/ 718 w 718"/>
                <a:gd name="T31" fmla="*/ 43 h 105"/>
                <a:gd name="T32" fmla="*/ 718 w 718"/>
                <a:gd name="T33" fmla="*/ 47 h 105"/>
                <a:gd name="T34" fmla="*/ 718 w 718"/>
                <a:gd name="T35" fmla="*/ 48 h 105"/>
                <a:gd name="T36" fmla="*/ 16 w 718"/>
                <a:gd name="T37" fmla="*/ 48 h 105"/>
                <a:gd name="T38" fmla="*/ 16 w 718"/>
                <a:gd name="T39" fmla="*/ 43 h 105"/>
                <a:gd name="T40" fmla="*/ 718 w 718"/>
                <a:gd name="T41" fmla="*/ 43 h 105"/>
                <a:gd name="T42" fmla="*/ 718 w 718"/>
                <a:gd name="T43" fmla="*/ 57 h 105"/>
                <a:gd name="T44" fmla="*/ 717 w 718"/>
                <a:gd name="T45" fmla="*/ 62 h 105"/>
                <a:gd name="T46" fmla="*/ 15 w 718"/>
                <a:gd name="T47" fmla="*/ 62 h 105"/>
                <a:gd name="T48" fmla="*/ 16 w 718"/>
                <a:gd name="T49" fmla="*/ 57 h 105"/>
                <a:gd name="T50" fmla="*/ 718 w 718"/>
                <a:gd name="T51" fmla="*/ 57 h 105"/>
                <a:gd name="T52" fmla="*/ 714 w 718"/>
                <a:gd name="T53" fmla="*/ 71 h 105"/>
                <a:gd name="T54" fmla="*/ 712 w 718"/>
                <a:gd name="T55" fmla="*/ 76 h 105"/>
                <a:gd name="T56" fmla="*/ 12 w 718"/>
                <a:gd name="T57" fmla="*/ 76 h 105"/>
                <a:gd name="T58" fmla="*/ 14 w 718"/>
                <a:gd name="T59" fmla="*/ 71 h 105"/>
                <a:gd name="T60" fmla="*/ 714 w 718"/>
                <a:gd name="T61" fmla="*/ 71 h 105"/>
                <a:gd name="T62" fmla="*/ 707 w 718"/>
                <a:gd name="T63" fmla="*/ 85 h 105"/>
                <a:gd name="T64" fmla="*/ 704 w 718"/>
                <a:gd name="T65" fmla="*/ 90 h 105"/>
                <a:gd name="T66" fmla="*/ 7 w 718"/>
                <a:gd name="T67" fmla="*/ 90 h 105"/>
                <a:gd name="T68" fmla="*/ 9 w 718"/>
                <a:gd name="T69" fmla="*/ 85 h 105"/>
                <a:gd name="T70" fmla="*/ 707 w 718"/>
                <a:gd name="T71" fmla="*/ 85 h 105"/>
                <a:gd name="T72" fmla="*/ 695 w 718"/>
                <a:gd name="T73" fmla="*/ 100 h 105"/>
                <a:gd name="T74" fmla="*/ 689 w 718"/>
                <a:gd name="T75" fmla="*/ 105 h 105"/>
                <a:gd name="T76" fmla="*/ 0 w 718"/>
                <a:gd name="T77" fmla="*/ 105 h 105"/>
                <a:gd name="T78" fmla="*/ 3 w 718"/>
                <a:gd name="T79" fmla="*/ 100 h 105"/>
                <a:gd name="T80" fmla="*/ 695 w 718"/>
                <a:gd name="T81" fmla="*/ 100 h 105"/>
                <a:gd name="T82" fmla="*/ 695 w 718"/>
                <a:gd name="T83" fmla="*/ 100 h 105"/>
                <a:gd name="T84" fmla="*/ 695 w 718"/>
                <a:gd name="T85" fmla="*/ 10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18" h="105">
                  <a:moveTo>
                    <a:pt x="8" y="5"/>
                  </a:moveTo>
                  <a:cubicBezTo>
                    <a:pt x="705" y="5"/>
                    <a:pt x="705" y="5"/>
                    <a:pt x="705" y="5"/>
                  </a:cubicBezTo>
                  <a:cubicBezTo>
                    <a:pt x="703" y="3"/>
                    <a:pt x="702" y="2"/>
                    <a:pt x="70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7" y="3"/>
                    <a:pt x="8" y="5"/>
                  </a:cubicBezTo>
                  <a:close/>
                  <a:moveTo>
                    <a:pt x="710" y="14"/>
                  </a:moveTo>
                  <a:cubicBezTo>
                    <a:pt x="711" y="16"/>
                    <a:pt x="712" y="18"/>
                    <a:pt x="7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8"/>
                    <a:pt x="12" y="16"/>
                    <a:pt x="11" y="14"/>
                  </a:cubicBezTo>
                  <a:lnTo>
                    <a:pt x="710" y="14"/>
                  </a:lnTo>
                  <a:close/>
                  <a:moveTo>
                    <a:pt x="716" y="29"/>
                  </a:moveTo>
                  <a:cubicBezTo>
                    <a:pt x="716" y="30"/>
                    <a:pt x="717" y="32"/>
                    <a:pt x="717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2"/>
                    <a:pt x="15" y="30"/>
                    <a:pt x="15" y="29"/>
                  </a:cubicBezTo>
                  <a:lnTo>
                    <a:pt x="716" y="29"/>
                  </a:lnTo>
                  <a:close/>
                  <a:moveTo>
                    <a:pt x="718" y="43"/>
                  </a:moveTo>
                  <a:cubicBezTo>
                    <a:pt x="718" y="44"/>
                    <a:pt x="718" y="46"/>
                    <a:pt x="718" y="47"/>
                  </a:cubicBezTo>
                  <a:cubicBezTo>
                    <a:pt x="718" y="48"/>
                    <a:pt x="718" y="48"/>
                    <a:pt x="718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46"/>
                    <a:pt x="16" y="44"/>
                    <a:pt x="16" y="43"/>
                  </a:cubicBezTo>
                  <a:cubicBezTo>
                    <a:pt x="718" y="43"/>
                    <a:pt x="718" y="43"/>
                    <a:pt x="718" y="43"/>
                  </a:cubicBezTo>
                  <a:close/>
                  <a:moveTo>
                    <a:pt x="718" y="57"/>
                  </a:moveTo>
                  <a:cubicBezTo>
                    <a:pt x="717" y="59"/>
                    <a:pt x="717" y="60"/>
                    <a:pt x="717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6" y="60"/>
                    <a:pt x="16" y="59"/>
                    <a:pt x="16" y="57"/>
                  </a:cubicBezTo>
                  <a:lnTo>
                    <a:pt x="718" y="57"/>
                  </a:lnTo>
                  <a:close/>
                  <a:moveTo>
                    <a:pt x="714" y="71"/>
                  </a:moveTo>
                  <a:cubicBezTo>
                    <a:pt x="714" y="73"/>
                    <a:pt x="713" y="75"/>
                    <a:pt x="712" y="76"/>
                  </a:cubicBezTo>
                  <a:cubicBezTo>
                    <a:pt x="12" y="76"/>
                    <a:pt x="12" y="76"/>
                    <a:pt x="12" y="76"/>
                  </a:cubicBezTo>
                  <a:cubicBezTo>
                    <a:pt x="13" y="75"/>
                    <a:pt x="13" y="73"/>
                    <a:pt x="14" y="71"/>
                  </a:cubicBezTo>
                  <a:lnTo>
                    <a:pt x="714" y="71"/>
                  </a:lnTo>
                  <a:close/>
                  <a:moveTo>
                    <a:pt x="707" y="85"/>
                  </a:moveTo>
                  <a:cubicBezTo>
                    <a:pt x="706" y="87"/>
                    <a:pt x="705" y="89"/>
                    <a:pt x="704" y="90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8" y="89"/>
                    <a:pt x="9" y="87"/>
                    <a:pt x="9" y="85"/>
                  </a:cubicBezTo>
                  <a:lnTo>
                    <a:pt x="707" y="85"/>
                  </a:lnTo>
                  <a:close/>
                  <a:moveTo>
                    <a:pt x="695" y="100"/>
                  </a:moveTo>
                  <a:cubicBezTo>
                    <a:pt x="693" y="102"/>
                    <a:pt x="691" y="103"/>
                    <a:pt x="689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" y="103"/>
                    <a:pt x="2" y="101"/>
                    <a:pt x="3" y="100"/>
                  </a:cubicBezTo>
                  <a:lnTo>
                    <a:pt x="695" y="100"/>
                  </a:lnTo>
                  <a:close/>
                  <a:moveTo>
                    <a:pt x="695" y="100"/>
                  </a:moveTo>
                  <a:cubicBezTo>
                    <a:pt x="695" y="100"/>
                    <a:pt x="695" y="100"/>
                    <a:pt x="695" y="100"/>
                  </a:cubicBezTo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2354263" y="2919413"/>
              <a:ext cx="1930400" cy="533400"/>
            </a:xfrm>
            <a:custGeom>
              <a:avLst/>
              <a:gdLst>
                <a:gd name="T0" fmla="*/ 444 w 513"/>
                <a:gd name="T1" fmla="*/ 0 h 141"/>
                <a:gd name="T2" fmla="*/ 0 w 513"/>
                <a:gd name="T3" fmla="*/ 0 h 141"/>
                <a:gd name="T4" fmla="*/ 0 w 513"/>
                <a:gd name="T5" fmla="*/ 20 h 141"/>
                <a:gd name="T6" fmla="*/ 0 w 513"/>
                <a:gd name="T7" fmla="*/ 122 h 141"/>
                <a:gd name="T8" fmla="*/ 0 w 513"/>
                <a:gd name="T9" fmla="*/ 141 h 141"/>
                <a:gd name="T10" fmla="*/ 444 w 513"/>
                <a:gd name="T11" fmla="*/ 141 h 141"/>
                <a:gd name="T12" fmla="*/ 444 w 513"/>
                <a:gd name="T13" fmla="*/ 0 h 141"/>
                <a:gd name="T14" fmla="*/ 444 w 513"/>
                <a:gd name="T15" fmla="*/ 0 h 141"/>
                <a:gd name="T16" fmla="*/ 444 w 513"/>
                <a:gd name="T1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3" h="141">
                  <a:moveTo>
                    <a:pt x="4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21" y="54"/>
                    <a:pt x="18" y="93"/>
                    <a:pt x="0" y="122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444" y="141"/>
                    <a:pt x="444" y="141"/>
                    <a:pt x="444" y="141"/>
                  </a:cubicBezTo>
                  <a:cubicBezTo>
                    <a:pt x="513" y="141"/>
                    <a:pt x="513" y="0"/>
                    <a:pt x="444" y="0"/>
                  </a:cubicBezTo>
                  <a:close/>
                  <a:moveTo>
                    <a:pt x="444" y="0"/>
                  </a:moveTo>
                  <a:cubicBezTo>
                    <a:pt x="444" y="0"/>
                    <a:pt x="444" y="0"/>
                    <a:pt x="444" y="0"/>
                  </a:cubicBezTo>
                </a:path>
              </a:pathLst>
            </a:custGeom>
            <a:solidFill>
              <a:srgbClr val="FBB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2354263" y="2995613"/>
              <a:ext cx="1812925" cy="384175"/>
            </a:xfrm>
            <a:custGeom>
              <a:avLst/>
              <a:gdLst>
                <a:gd name="T0" fmla="*/ 0 w 482"/>
                <a:gd name="T1" fmla="*/ 102 h 102"/>
                <a:gd name="T2" fmla="*/ 0 w 482"/>
                <a:gd name="T3" fmla="*/ 0 h 102"/>
                <a:gd name="T4" fmla="*/ 444 w 482"/>
                <a:gd name="T5" fmla="*/ 0 h 102"/>
                <a:gd name="T6" fmla="*/ 482 w 482"/>
                <a:gd name="T7" fmla="*/ 51 h 102"/>
                <a:gd name="T8" fmla="*/ 444 w 482"/>
                <a:gd name="T9" fmla="*/ 102 h 102"/>
                <a:gd name="T10" fmla="*/ 0 w 482"/>
                <a:gd name="T11" fmla="*/ 102 h 102"/>
                <a:gd name="T12" fmla="*/ 0 w 482"/>
                <a:gd name="T13" fmla="*/ 102 h 102"/>
                <a:gd name="T14" fmla="*/ 0 w 48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02">
                  <a:moveTo>
                    <a:pt x="0" y="102"/>
                  </a:moveTo>
                  <a:cubicBezTo>
                    <a:pt x="18" y="68"/>
                    <a:pt x="20" y="34"/>
                    <a:pt x="0" y="0"/>
                  </a:cubicBezTo>
                  <a:cubicBezTo>
                    <a:pt x="444" y="0"/>
                    <a:pt x="444" y="0"/>
                    <a:pt x="444" y="0"/>
                  </a:cubicBezTo>
                  <a:cubicBezTo>
                    <a:pt x="465" y="0"/>
                    <a:pt x="482" y="23"/>
                    <a:pt x="482" y="51"/>
                  </a:cubicBezTo>
                  <a:cubicBezTo>
                    <a:pt x="482" y="79"/>
                    <a:pt x="465" y="102"/>
                    <a:pt x="444" y="102"/>
                  </a:cubicBezTo>
                  <a:lnTo>
                    <a:pt x="0" y="102"/>
                  </a:lnTo>
                  <a:close/>
                  <a:moveTo>
                    <a:pt x="0" y="102"/>
                  </a:moveTo>
                  <a:cubicBezTo>
                    <a:pt x="0" y="102"/>
                    <a:pt x="0" y="102"/>
                    <a:pt x="0" y="10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 bwMode="auto">
            <a:xfrm>
              <a:off x="2354263" y="2995613"/>
              <a:ext cx="1873250" cy="373062"/>
            </a:xfrm>
            <a:custGeom>
              <a:avLst/>
              <a:gdLst>
                <a:gd name="T0" fmla="*/ 4 w 498"/>
                <a:gd name="T1" fmla="*/ 8 h 99"/>
                <a:gd name="T2" fmla="*/ 0 w 498"/>
                <a:gd name="T3" fmla="*/ 0 h 99"/>
                <a:gd name="T4" fmla="*/ 444 w 498"/>
                <a:gd name="T5" fmla="*/ 0 h 99"/>
                <a:gd name="T6" fmla="*/ 455 w 498"/>
                <a:gd name="T7" fmla="*/ 99 h 99"/>
                <a:gd name="T8" fmla="*/ 443 w 498"/>
                <a:gd name="T9" fmla="*/ 8 h 99"/>
                <a:gd name="T10" fmla="*/ 4 w 498"/>
                <a:gd name="T11" fmla="*/ 8 h 99"/>
                <a:gd name="T12" fmla="*/ 4 w 498"/>
                <a:gd name="T13" fmla="*/ 8 h 99"/>
                <a:gd name="T14" fmla="*/ 4 w 498"/>
                <a:gd name="T15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8" h="99">
                  <a:moveTo>
                    <a:pt x="4" y="8"/>
                  </a:moveTo>
                  <a:cubicBezTo>
                    <a:pt x="3" y="5"/>
                    <a:pt x="2" y="2"/>
                    <a:pt x="0" y="0"/>
                  </a:cubicBezTo>
                  <a:cubicBezTo>
                    <a:pt x="444" y="0"/>
                    <a:pt x="444" y="0"/>
                    <a:pt x="444" y="0"/>
                  </a:cubicBezTo>
                  <a:cubicBezTo>
                    <a:pt x="486" y="0"/>
                    <a:pt x="498" y="78"/>
                    <a:pt x="455" y="99"/>
                  </a:cubicBezTo>
                  <a:cubicBezTo>
                    <a:pt x="485" y="81"/>
                    <a:pt x="474" y="18"/>
                    <a:pt x="443" y="8"/>
                  </a:cubicBezTo>
                  <a:lnTo>
                    <a:pt x="4" y="8"/>
                  </a:lnTo>
                  <a:close/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2368550" y="3048000"/>
              <a:ext cx="1798638" cy="309562"/>
            </a:xfrm>
            <a:custGeom>
              <a:avLst/>
              <a:gdLst>
                <a:gd name="T0" fmla="*/ 5 w 478"/>
                <a:gd name="T1" fmla="*/ 4 h 82"/>
                <a:gd name="T2" fmla="*/ 469 w 478"/>
                <a:gd name="T3" fmla="*/ 4 h 82"/>
                <a:gd name="T4" fmla="*/ 466 w 478"/>
                <a:gd name="T5" fmla="*/ 0 h 82"/>
                <a:gd name="T6" fmla="*/ 3 w 478"/>
                <a:gd name="T7" fmla="*/ 0 h 82"/>
                <a:gd name="T8" fmla="*/ 5 w 478"/>
                <a:gd name="T9" fmla="*/ 4 h 82"/>
                <a:gd name="T10" fmla="*/ 473 w 478"/>
                <a:gd name="T11" fmla="*/ 11 h 82"/>
                <a:gd name="T12" fmla="*/ 474 w 478"/>
                <a:gd name="T13" fmla="*/ 15 h 82"/>
                <a:gd name="T14" fmla="*/ 8 w 478"/>
                <a:gd name="T15" fmla="*/ 15 h 82"/>
                <a:gd name="T16" fmla="*/ 7 w 478"/>
                <a:gd name="T17" fmla="*/ 11 h 82"/>
                <a:gd name="T18" fmla="*/ 473 w 478"/>
                <a:gd name="T19" fmla="*/ 11 h 82"/>
                <a:gd name="T20" fmla="*/ 476 w 478"/>
                <a:gd name="T21" fmla="*/ 22 h 82"/>
                <a:gd name="T22" fmla="*/ 477 w 478"/>
                <a:gd name="T23" fmla="*/ 26 h 82"/>
                <a:gd name="T24" fmla="*/ 10 w 478"/>
                <a:gd name="T25" fmla="*/ 26 h 82"/>
                <a:gd name="T26" fmla="*/ 10 w 478"/>
                <a:gd name="T27" fmla="*/ 22 h 82"/>
                <a:gd name="T28" fmla="*/ 476 w 478"/>
                <a:gd name="T29" fmla="*/ 22 h 82"/>
                <a:gd name="T30" fmla="*/ 478 w 478"/>
                <a:gd name="T31" fmla="*/ 33 h 82"/>
                <a:gd name="T32" fmla="*/ 478 w 478"/>
                <a:gd name="T33" fmla="*/ 37 h 82"/>
                <a:gd name="T34" fmla="*/ 478 w 478"/>
                <a:gd name="T35" fmla="*/ 37 h 82"/>
                <a:gd name="T36" fmla="*/ 11 w 478"/>
                <a:gd name="T37" fmla="*/ 37 h 82"/>
                <a:gd name="T38" fmla="*/ 11 w 478"/>
                <a:gd name="T39" fmla="*/ 33 h 82"/>
                <a:gd name="T40" fmla="*/ 478 w 478"/>
                <a:gd name="T41" fmla="*/ 33 h 82"/>
                <a:gd name="T42" fmla="*/ 478 w 478"/>
                <a:gd name="T43" fmla="*/ 44 h 82"/>
                <a:gd name="T44" fmla="*/ 477 w 478"/>
                <a:gd name="T45" fmla="*/ 48 h 82"/>
                <a:gd name="T46" fmla="*/ 10 w 478"/>
                <a:gd name="T47" fmla="*/ 48 h 82"/>
                <a:gd name="T48" fmla="*/ 10 w 478"/>
                <a:gd name="T49" fmla="*/ 44 h 82"/>
                <a:gd name="T50" fmla="*/ 478 w 478"/>
                <a:gd name="T51" fmla="*/ 44 h 82"/>
                <a:gd name="T52" fmla="*/ 475 w 478"/>
                <a:gd name="T53" fmla="*/ 55 h 82"/>
                <a:gd name="T54" fmla="*/ 474 w 478"/>
                <a:gd name="T55" fmla="*/ 59 h 82"/>
                <a:gd name="T56" fmla="*/ 8 w 478"/>
                <a:gd name="T57" fmla="*/ 59 h 82"/>
                <a:gd name="T58" fmla="*/ 9 w 478"/>
                <a:gd name="T59" fmla="*/ 55 h 82"/>
                <a:gd name="T60" fmla="*/ 475 w 478"/>
                <a:gd name="T61" fmla="*/ 55 h 82"/>
                <a:gd name="T62" fmla="*/ 471 w 478"/>
                <a:gd name="T63" fmla="*/ 67 h 82"/>
                <a:gd name="T64" fmla="*/ 468 w 478"/>
                <a:gd name="T65" fmla="*/ 70 h 82"/>
                <a:gd name="T66" fmla="*/ 5 w 478"/>
                <a:gd name="T67" fmla="*/ 70 h 82"/>
                <a:gd name="T68" fmla="*/ 6 w 478"/>
                <a:gd name="T69" fmla="*/ 67 h 82"/>
                <a:gd name="T70" fmla="*/ 471 w 478"/>
                <a:gd name="T71" fmla="*/ 67 h 82"/>
                <a:gd name="T72" fmla="*/ 463 w 478"/>
                <a:gd name="T73" fmla="*/ 78 h 82"/>
                <a:gd name="T74" fmla="*/ 458 w 478"/>
                <a:gd name="T75" fmla="*/ 82 h 82"/>
                <a:gd name="T76" fmla="*/ 0 w 478"/>
                <a:gd name="T77" fmla="*/ 82 h 82"/>
                <a:gd name="T78" fmla="*/ 2 w 478"/>
                <a:gd name="T79" fmla="*/ 78 h 82"/>
                <a:gd name="T80" fmla="*/ 463 w 478"/>
                <a:gd name="T81" fmla="*/ 78 h 82"/>
                <a:gd name="T82" fmla="*/ 463 w 478"/>
                <a:gd name="T83" fmla="*/ 78 h 82"/>
                <a:gd name="T84" fmla="*/ 463 w 478"/>
                <a:gd name="T85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78" h="82">
                  <a:moveTo>
                    <a:pt x="5" y="4"/>
                  </a:moveTo>
                  <a:cubicBezTo>
                    <a:pt x="469" y="4"/>
                    <a:pt x="469" y="4"/>
                    <a:pt x="469" y="4"/>
                  </a:cubicBezTo>
                  <a:cubicBezTo>
                    <a:pt x="468" y="2"/>
                    <a:pt x="467" y="1"/>
                    <a:pt x="46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4" y="2"/>
                    <a:pt x="5" y="4"/>
                  </a:cubicBezTo>
                  <a:close/>
                  <a:moveTo>
                    <a:pt x="473" y="11"/>
                  </a:moveTo>
                  <a:cubicBezTo>
                    <a:pt x="473" y="12"/>
                    <a:pt x="474" y="13"/>
                    <a:pt x="474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4"/>
                    <a:pt x="8" y="12"/>
                    <a:pt x="7" y="11"/>
                  </a:cubicBezTo>
                  <a:lnTo>
                    <a:pt x="473" y="11"/>
                  </a:lnTo>
                  <a:close/>
                  <a:moveTo>
                    <a:pt x="476" y="22"/>
                  </a:moveTo>
                  <a:cubicBezTo>
                    <a:pt x="477" y="23"/>
                    <a:pt x="477" y="25"/>
                    <a:pt x="477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5"/>
                    <a:pt x="10" y="23"/>
                    <a:pt x="10" y="22"/>
                  </a:cubicBezTo>
                  <a:lnTo>
                    <a:pt x="476" y="22"/>
                  </a:lnTo>
                  <a:close/>
                  <a:moveTo>
                    <a:pt x="478" y="33"/>
                  </a:moveTo>
                  <a:cubicBezTo>
                    <a:pt x="478" y="34"/>
                    <a:pt x="478" y="36"/>
                    <a:pt x="478" y="37"/>
                  </a:cubicBezTo>
                  <a:cubicBezTo>
                    <a:pt x="478" y="37"/>
                    <a:pt x="478" y="37"/>
                    <a:pt x="478" y="3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4"/>
                    <a:pt x="11" y="33"/>
                  </a:cubicBezTo>
                  <a:lnTo>
                    <a:pt x="478" y="33"/>
                  </a:lnTo>
                  <a:close/>
                  <a:moveTo>
                    <a:pt x="478" y="44"/>
                  </a:moveTo>
                  <a:cubicBezTo>
                    <a:pt x="477" y="46"/>
                    <a:pt x="477" y="47"/>
                    <a:pt x="477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7"/>
                    <a:pt x="10" y="46"/>
                    <a:pt x="10" y="44"/>
                  </a:cubicBezTo>
                  <a:lnTo>
                    <a:pt x="478" y="44"/>
                  </a:lnTo>
                  <a:close/>
                  <a:moveTo>
                    <a:pt x="475" y="55"/>
                  </a:moveTo>
                  <a:cubicBezTo>
                    <a:pt x="475" y="57"/>
                    <a:pt x="474" y="58"/>
                    <a:pt x="474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8"/>
                    <a:pt x="9" y="57"/>
                    <a:pt x="9" y="55"/>
                  </a:cubicBezTo>
                  <a:lnTo>
                    <a:pt x="475" y="55"/>
                  </a:lnTo>
                  <a:close/>
                  <a:moveTo>
                    <a:pt x="471" y="67"/>
                  </a:moveTo>
                  <a:cubicBezTo>
                    <a:pt x="470" y="68"/>
                    <a:pt x="469" y="69"/>
                    <a:pt x="468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69"/>
                    <a:pt x="6" y="68"/>
                    <a:pt x="6" y="67"/>
                  </a:cubicBezTo>
                  <a:lnTo>
                    <a:pt x="471" y="67"/>
                  </a:lnTo>
                  <a:close/>
                  <a:moveTo>
                    <a:pt x="463" y="78"/>
                  </a:moveTo>
                  <a:cubicBezTo>
                    <a:pt x="461" y="79"/>
                    <a:pt x="460" y="80"/>
                    <a:pt x="458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0"/>
                    <a:pt x="1" y="79"/>
                    <a:pt x="2" y="78"/>
                  </a:cubicBezTo>
                  <a:lnTo>
                    <a:pt x="463" y="78"/>
                  </a:lnTo>
                  <a:close/>
                  <a:moveTo>
                    <a:pt x="463" y="78"/>
                  </a:moveTo>
                  <a:cubicBezTo>
                    <a:pt x="463" y="78"/>
                    <a:pt x="463" y="78"/>
                    <a:pt x="463" y="78"/>
                  </a:cubicBezTo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1" name="부제 2"/>
          <p:cNvSpPr txBox="1">
            <a:spLocks/>
          </p:cNvSpPr>
          <p:nvPr/>
        </p:nvSpPr>
        <p:spPr>
          <a:xfrm>
            <a:off x="8658740" y="317955"/>
            <a:ext cx="3281503" cy="770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228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85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1430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6002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574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교수학습지원센터</a:t>
            </a:r>
            <a:endParaRPr lang="ko-KR" altLang="en-US" sz="240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40" y="32912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2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500" y="1066799"/>
            <a:ext cx="10767060" cy="497655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sz="3200" smtClean="0"/>
              <a:t>1. </a:t>
            </a:r>
            <a:r>
              <a:rPr lang="ko-KR" altLang="en-US" sz="3200" smtClean="0"/>
              <a:t>본 검사는 </a:t>
            </a:r>
            <a:r>
              <a:rPr lang="en-US" altLang="ko-KR" sz="3200" smtClean="0"/>
              <a:t>2021</a:t>
            </a:r>
            <a:r>
              <a:rPr lang="ko-KR" altLang="en-US" sz="3200" smtClean="0"/>
              <a:t>학년도 전체 신입생들을 대상으로 하는 검사입니다</a:t>
            </a:r>
            <a:r>
              <a:rPr lang="en-US" altLang="ko-KR" sz="3200" smtClean="0"/>
              <a:t>. </a:t>
            </a:r>
            <a:r>
              <a:rPr lang="ko-KR" altLang="en-US" sz="3200" smtClean="0"/>
              <a:t>성실한 응답 부탁드립니다</a:t>
            </a:r>
            <a:r>
              <a:rPr lang="en-US" altLang="ko-KR" sz="3200" smtClean="0"/>
              <a:t>.</a:t>
            </a:r>
            <a:br>
              <a:rPr lang="en-US" altLang="ko-KR" sz="3200" smtClean="0"/>
            </a:br>
            <a:r>
              <a:rPr lang="en-US" altLang="ko-KR" sz="3200" smtClean="0"/>
              <a:t/>
            </a:r>
            <a:br>
              <a:rPr lang="en-US" altLang="ko-KR" sz="3200" smtClean="0"/>
            </a:br>
            <a:r>
              <a:rPr lang="en-US" altLang="ko-KR" sz="3200" smtClean="0"/>
              <a:t>2. </a:t>
            </a:r>
            <a:r>
              <a:rPr lang="ko-KR" altLang="en-US" sz="3200" smtClean="0"/>
              <a:t>검사 결과를 바탕으로 학생 특성에 맞는 다양한 프로그램에 대한 안내를 받을 수 있습니다</a:t>
            </a:r>
            <a:r>
              <a:rPr lang="en-US" altLang="ko-KR" sz="3200" smtClean="0"/>
              <a:t>.</a:t>
            </a:r>
            <a:br>
              <a:rPr lang="en-US" altLang="ko-KR" sz="3200" smtClean="0"/>
            </a:br>
            <a:r>
              <a:rPr lang="ko-KR" altLang="en-US" sz="4000" smtClean="0"/>
              <a:t>링크 </a:t>
            </a:r>
            <a:r>
              <a:rPr lang="en-US" altLang="ko-KR" smtClean="0"/>
              <a:t>https</a:t>
            </a:r>
            <a:r>
              <a:rPr lang="en-US" altLang="ko-KR"/>
              <a:t>://forms.gle/3KgPvd6C9dCgbjaR7</a:t>
            </a:r>
            <a:br>
              <a:rPr lang="en-US" altLang="ko-KR"/>
            </a:br>
            <a:endParaRPr lang="ko-KR" altLang="en-US" sz="310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337" y="4896197"/>
            <a:ext cx="1326445" cy="18749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부제 2"/>
          <p:cNvSpPr txBox="1">
            <a:spLocks/>
          </p:cNvSpPr>
          <p:nvPr/>
        </p:nvSpPr>
        <p:spPr>
          <a:xfrm>
            <a:off x="8658740" y="317955"/>
            <a:ext cx="3281503" cy="770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228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85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1430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6002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574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교수학습지원센터</a:t>
            </a:r>
            <a:endParaRPr lang="ko-KR" altLang="en-US" sz="240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40" y="32912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 2"/>
          <p:cNvSpPr txBox="1">
            <a:spLocks/>
          </p:cNvSpPr>
          <p:nvPr/>
        </p:nvSpPr>
        <p:spPr>
          <a:xfrm>
            <a:off x="8658740" y="317955"/>
            <a:ext cx="3281503" cy="770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228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85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1430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6002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574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교수학습지원센터</a:t>
            </a:r>
            <a:endParaRPr lang="ko-KR" altLang="en-US" sz="240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40" y="329122"/>
            <a:ext cx="762000" cy="762000"/>
          </a:xfrm>
          <a:prstGeom prst="rect">
            <a:avLst/>
          </a:prstGeom>
        </p:spPr>
      </p:pic>
      <p:sp>
        <p:nvSpPr>
          <p:cNvPr id="7" name="제목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7885675" cy="64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ko-KR" altLang="en-US" smtClean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Segoe UI Light" panose="020B0502040204020203" pitchFamily="34" charset="0"/>
              </a:rPr>
              <a:t>학습법 프로그램 소개 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Segoe UI Light" panose="020B0502040204020203" pitchFamily="34" charset="0"/>
            </a:endParaRPr>
          </a:p>
        </p:txBody>
      </p:sp>
      <p:sp>
        <p:nvSpPr>
          <p:cNvPr id="8" name="부제 2"/>
          <p:cNvSpPr txBox="1">
            <a:spLocks/>
          </p:cNvSpPr>
          <p:nvPr/>
        </p:nvSpPr>
        <p:spPr>
          <a:xfrm>
            <a:off x="8658740" y="317955"/>
            <a:ext cx="3281503" cy="770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228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85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1430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6002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574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교수학습지원센터</a:t>
            </a:r>
            <a:endParaRPr lang="ko-KR" altLang="en-US" sz="240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40" y="329122"/>
            <a:ext cx="762000" cy="762000"/>
          </a:xfrm>
          <a:prstGeom prst="rect">
            <a:avLst/>
          </a:prstGeom>
        </p:spPr>
      </p:pic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40689"/>
              </p:ext>
            </p:extLst>
          </p:nvPr>
        </p:nvGraphicFramePr>
        <p:xfrm>
          <a:off x="419879" y="1662057"/>
          <a:ext cx="11364684" cy="4776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4039">
                  <a:extLst>
                    <a:ext uri="{9D8B030D-6E8A-4147-A177-3AD203B41FA5}">
                      <a16:colId xmlns:a16="http://schemas.microsoft.com/office/drawing/2014/main" val="938011798"/>
                    </a:ext>
                  </a:extLst>
                </a:gridCol>
                <a:gridCol w="1220200">
                  <a:extLst>
                    <a:ext uri="{9D8B030D-6E8A-4147-A177-3AD203B41FA5}">
                      <a16:colId xmlns:a16="http://schemas.microsoft.com/office/drawing/2014/main" val="2085882301"/>
                    </a:ext>
                  </a:extLst>
                </a:gridCol>
                <a:gridCol w="1874230">
                  <a:extLst>
                    <a:ext uri="{9D8B030D-6E8A-4147-A177-3AD203B41FA5}">
                      <a16:colId xmlns:a16="http://schemas.microsoft.com/office/drawing/2014/main" val="4264392125"/>
                    </a:ext>
                  </a:extLst>
                </a:gridCol>
                <a:gridCol w="7116215">
                  <a:extLst>
                    <a:ext uri="{9D8B030D-6E8A-4147-A177-3AD203B41FA5}">
                      <a16:colId xmlns:a16="http://schemas.microsoft.com/office/drawing/2014/main" val="2619785832"/>
                    </a:ext>
                  </a:extLst>
                </a:gridCol>
              </a:tblGrid>
              <a:tr h="605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핵심역량</a:t>
                      </a:r>
                      <a:endParaRPr lang="ko-KR" altLang="en-US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일자</a:t>
                      </a:r>
                      <a:endParaRPr lang="ko-KR" altLang="en-US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프로그램명</a:t>
                      </a:r>
                      <a:endParaRPr lang="ko-KR" altLang="en-US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내용</a:t>
                      </a:r>
                      <a:endParaRPr lang="ko-KR" altLang="en-US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0352016"/>
                  </a:ext>
                </a:extLst>
              </a:tr>
              <a:tr h="25241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공감소통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3~6</a:t>
                      </a:r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중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학습공동체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1.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디딤돌학습공동체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교육배려학생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-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일반학생 매칭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b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</a:b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2. K-MOOC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학습공동체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(K-MOOC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강좌 수강 후 심화학습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b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</a:b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3.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전공학습공동체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동일과목 또는 전공관련 심화학습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b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</a:b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4. LCP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학습공동체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전공지식을 바탕으로 지역사회 문제해결형 학습활동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_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타학교 학생과 교류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5266288"/>
                  </a:ext>
                </a:extLst>
              </a:tr>
              <a:tr h="16466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공감소통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4</a:t>
                      </a:r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중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학습법 공모전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1.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학습전략 공모전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학습전략 공유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자격증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어학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비교과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시간관리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대외활동 등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b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</a:b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2.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과제전략 공모전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 Report,PPT,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전공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&amp;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교양</a:t>
                      </a:r>
                      <a:b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</a:b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3.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실시간 온라인 수업 수기 공모전</a:t>
                      </a:r>
                      <a:r>
                        <a:rPr lang="en-US" altLang="ko-KR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 </a:t>
                      </a:r>
                      <a:r>
                        <a:rPr lang="ko-KR" altLang="en-US" sz="175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강의 유형별 비대면 수업 실시 후 경험 공유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8299311"/>
                  </a:ext>
                </a:extLst>
              </a:tr>
            </a:tbl>
          </a:graphicData>
        </a:graphic>
      </p:graphicFrame>
      <p:sp>
        <p:nvSpPr>
          <p:cNvPr id="11" name="포인트가 5개인 별 10"/>
          <p:cNvSpPr/>
          <p:nvPr/>
        </p:nvSpPr>
        <p:spPr>
          <a:xfrm rot="20784367">
            <a:off x="2192339" y="3993305"/>
            <a:ext cx="522973" cy="363893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 rot="21179713">
            <a:off x="2688471" y="3726922"/>
            <a:ext cx="224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활동장학금 및 </a:t>
            </a:r>
            <a:endParaRPr lang="en-US" altLang="ko-KR" smtClean="0">
              <a:solidFill>
                <a:srgbClr val="0000FF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  <a:p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우수팀 장학금 지급</a:t>
            </a:r>
            <a:r>
              <a:rPr lang="en-US" altLang="ko-KR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!!</a:t>
            </a:r>
            <a:endParaRPr lang="ko-KR" altLang="en-US">
              <a:solidFill>
                <a:srgbClr val="0000FF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</p:txBody>
      </p:sp>
      <p:sp>
        <p:nvSpPr>
          <p:cNvPr id="13" name="포인트가 5개인 별 12"/>
          <p:cNvSpPr/>
          <p:nvPr/>
        </p:nvSpPr>
        <p:spPr>
          <a:xfrm rot="20784367">
            <a:off x="2285642" y="6017862"/>
            <a:ext cx="522973" cy="363893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 rot="21179713">
            <a:off x="2781777" y="5741341"/>
            <a:ext cx="224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장학금 및 </a:t>
            </a:r>
            <a:endParaRPr lang="en-US" altLang="ko-KR" smtClean="0">
              <a:solidFill>
                <a:srgbClr val="0000FF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  <a:p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온라인쿠폰 지급</a:t>
            </a:r>
            <a:r>
              <a:rPr lang="en-US" altLang="ko-KR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!!</a:t>
            </a:r>
            <a:endParaRPr lang="ko-KR" altLang="en-US">
              <a:solidFill>
                <a:srgbClr val="0000FF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</p:txBody>
      </p:sp>
      <p:pic>
        <p:nvPicPr>
          <p:cNvPr id="15" name="그림 14" descr="ROI PNG Transparent Images | PNG Al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622" y="2114923"/>
            <a:ext cx="713932" cy="57404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20709442">
            <a:off x="9459902" y="2289016"/>
            <a:ext cx="2531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00B050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챔프마일리지 적립</a:t>
            </a:r>
            <a:r>
              <a:rPr lang="en-US" altLang="ko-KR" smtClean="0">
                <a:solidFill>
                  <a:srgbClr val="00B050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!!</a:t>
            </a:r>
            <a:endParaRPr lang="ko-KR" altLang="en-US">
              <a:solidFill>
                <a:srgbClr val="00B050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</p:txBody>
      </p:sp>
      <p:pic>
        <p:nvPicPr>
          <p:cNvPr id="17" name="그림 16" descr="ROI PNG Transparent Images | PNG Al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622" y="4413561"/>
            <a:ext cx="713932" cy="57404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rot="20709442">
            <a:off x="9458992" y="4580665"/>
            <a:ext cx="2586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00B050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챔프마일리지 적립</a:t>
            </a:r>
            <a:r>
              <a:rPr lang="en-US" altLang="ko-KR" smtClean="0">
                <a:solidFill>
                  <a:srgbClr val="00B050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!!</a:t>
            </a:r>
            <a:endParaRPr lang="ko-KR" altLang="en-US">
              <a:solidFill>
                <a:srgbClr val="00B050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05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 2"/>
          <p:cNvSpPr txBox="1">
            <a:spLocks/>
          </p:cNvSpPr>
          <p:nvPr/>
        </p:nvSpPr>
        <p:spPr>
          <a:xfrm>
            <a:off x="8658740" y="317955"/>
            <a:ext cx="3281503" cy="770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228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85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1430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6002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574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교수학습지원센터</a:t>
            </a:r>
            <a:endParaRPr lang="ko-KR" altLang="en-US" sz="240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40" y="329122"/>
            <a:ext cx="762000" cy="762000"/>
          </a:xfrm>
          <a:prstGeom prst="rect">
            <a:avLst/>
          </a:prstGeom>
        </p:spPr>
      </p:pic>
      <p:sp>
        <p:nvSpPr>
          <p:cNvPr id="7" name="제목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7885675" cy="64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ko-KR" altLang="en-US" smtClean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Segoe UI Light" panose="020B0502040204020203" pitchFamily="34" charset="0"/>
              </a:rPr>
              <a:t>학습법 프로그램 소개 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Segoe UI Light" panose="020B0502040204020203" pitchFamily="34" charset="0"/>
            </a:endParaRPr>
          </a:p>
        </p:txBody>
      </p:sp>
      <p:sp>
        <p:nvSpPr>
          <p:cNvPr id="8" name="부제 2"/>
          <p:cNvSpPr txBox="1">
            <a:spLocks/>
          </p:cNvSpPr>
          <p:nvPr/>
        </p:nvSpPr>
        <p:spPr>
          <a:xfrm>
            <a:off x="8658740" y="317955"/>
            <a:ext cx="3281503" cy="770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228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85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1430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6002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574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1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교수학습지원센터</a:t>
            </a:r>
            <a:endParaRPr lang="ko-KR" altLang="en-US" sz="240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40" y="329122"/>
            <a:ext cx="762000" cy="762000"/>
          </a:xfrm>
          <a:prstGeom prst="rect">
            <a:avLst/>
          </a:prstGeom>
        </p:spPr>
      </p:pic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44301"/>
              </p:ext>
            </p:extLst>
          </p:nvPr>
        </p:nvGraphicFramePr>
        <p:xfrm>
          <a:off x="419879" y="1662059"/>
          <a:ext cx="11364684" cy="47853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4039">
                  <a:extLst>
                    <a:ext uri="{9D8B030D-6E8A-4147-A177-3AD203B41FA5}">
                      <a16:colId xmlns:a16="http://schemas.microsoft.com/office/drawing/2014/main" val="938011798"/>
                    </a:ext>
                  </a:extLst>
                </a:gridCol>
                <a:gridCol w="1220200">
                  <a:extLst>
                    <a:ext uri="{9D8B030D-6E8A-4147-A177-3AD203B41FA5}">
                      <a16:colId xmlns:a16="http://schemas.microsoft.com/office/drawing/2014/main" val="2085882301"/>
                    </a:ext>
                  </a:extLst>
                </a:gridCol>
                <a:gridCol w="3709319">
                  <a:extLst>
                    <a:ext uri="{9D8B030D-6E8A-4147-A177-3AD203B41FA5}">
                      <a16:colId xmlns:a16="http://schemas.microsoft.com/office/drawing/2014/main" val="4264392125"/>
                    </a:ext>
                  </a:extLst>
                </a:gridCol>
                <a:gridCol w="5281126">
                  <a:extLst>
                    <a:ext uri="{9D8B030D-6E8A-4147-A177-3AD203B41FA5}">
                      <a16:colId xmlns:a16="http://schemas.microsoft.com/office/drawing/2014/main" val="2619785832"/>
                    </a:ext>
                  </a:extLst>
                </a:gridCol>
              </a:tblGrid>
              <a:tr h="5478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핵심역량</a:t>
                      </a:r>
                      <a:endParaRPr lang="ko-KR" altLang="en-US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일자</a:t>
                      </a:r>
                      <a:endParaRPr lang="ko-KR" altLang="en-US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프로그램명</a:t>
                      </a:r>
                      <a:endParaRPr lang="ko-KR" altLang="en-US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내용</a:t>
                      </a:r>
                      <a:endParaRPr lang="ko-KR" altLang="en-US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0352016"/>
                  </a:ext>
                </a:extLst>
              </a:tr>
              <a:tr h="8647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문제해결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4</a:t>
                      </a:r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전공기초 학업역량 프로그램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1.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학과별 전공 기초교과 특강 지원</a:t>
                      </a:r>
                      <a:b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</a:b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2.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학과별 선배 학습법 노하우 영상 개발 및 지원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5266288"/>
                  </a:ext>
                </a:extLst>
              </a:tr>
              <a:tr h="8647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문제해결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5</a:t>
                      </a:r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학습법 특강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1.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자기조절 학습법 특강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 LMS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탑재</a:t>
                      </a:r>
                      <a:b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</a:b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2. (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가제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핵심역량 학습법 특강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 ZOOM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8299311"/>
                  </a:ext>
                </a:extLst>
              </a:tr>
              <a:tr h="8647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문제해결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3~5</a:t>
                      </a:r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성공적인 학습을 위한 맞춤형 프로그램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학생 유형별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우수학생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신입생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부진학생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특강 지원</a:t>
                      </a:r>
                      <a:b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</a:b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학습목표관리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창의성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효과적인 수업듣기 등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0807145"/>
                  </a:ext>
                </a:extLst>
              </a:tr>
              <a:tr h="5478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자기관리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3~6</a:t>
                      </a:r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학습코칭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개인 또는 그룹별 학습컨설팅 지원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2958467"/>
                  </a:ext>
                </a:extLst>
              </a:tr>
              <a:tr h="5478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자기관리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3~6</a:t>
                      </a:r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중</a:t>
                      </a:r>
                    </a:p>
                  </a:txBody>
                  <a:tcPr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학습역량 진단검사</a:t>
                      </a:r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(W-MLCT)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온라인 </a:t>
                      </a:r>
                      <a:r>
                        <a:rPr lang="ko-KR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검사 실시 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지원</a:t>
                      </a:r>
                    </a:p>
                  </a:txBody>
                  <a:tcPr marL="0" marR="0" marT="0" marB="0" anchor="ctr"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690954"/>
                  </a:ext>
                </a:extLst>
              </a:tr>
              <a:tr h="5478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자기관리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3~6</a:t>
                      </a:r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성공적인 학습을 위한 사제동행</a:t>
                      </a:r>
                      <a:endParaRPr lang="ko-KR" altLang="en-US" sz="18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학습부진학생과 지도교수간 학습활동 운영 지원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84717615"/>
                  </a:ext>
                </a:extLst>
              </a:tr>
            </a:tbl>
          </a:graphicData>
        </a:graphic>
      </p:graphicFrame>
      <p:sp>
        <p:nvSpPr>
          <p:cNvPr id="20" name="포인트가 5개인 별 19"/>
          <p:cNvSpPr/>
          <p:nvPr/>
        </p:nvSpPr>
        <p:spPr>
          <a:xfrm rot="20784367">
            <a:off x="8928597" y="5402354"/>
            <a:ext cx="358425" cy="363893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 rot="21179713">
            <a:off x="9175478" y="5367067"/>
            <a:ext cx="192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신입생 필수</a:t>
            </a:r>
            <a:r>
              <a:rPr lang="en-US" altLang="ko-KR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!!</a:t>
            </a:r>
            <a:endParaRPr lang="ko-KR" altLang="en-US">
              <a:solidFill>
                <a:srgbClr val="0000FF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</p:txBody>
      </p:sp>
      <p:sp>
        <p:nvSpPr>
          <p:cNvPr id="22" name="포인트가 5개인 별 21"/>
          <p:cNvSpPr/>
          <p:nvPr/>
        </p:nvSpPr>
        <p:spPr>
          <a:xfrm rot="20784367">
            <a:off x="2350958" y="2742818"/>
            <a:ext cx="522973" cy="363893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 rot="21423085">
            <a:off x="2776878" y="2711399"/>
            <a:ext cx="3559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콘텐츠 개발비 및 우수상금 지급</a:t>
            </a:r>
            <a:r>
              <a:rPr lang="en-US" altLang="ko-KR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!!</a:t>
            </a:r>
            <a:endParaRPr lang="ko-KR" altLang="en-US">
              <a:solidFill>
                <a:srgbClr val="0000FF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</p:txBody>
      </p:sp>
      <p:sp>
        <p:nvSpPr>
          <p:cNvPr id="24" name="포인트가 5개인 별 23"/>
          <p:cNvSpPr/>
          <p:nvPr/>
        </p:nvSpPr>
        <p:spPr>
          <a:xfrm rot="20784367">
            <a:off x="2350959" y="6294207"/>
            <a:ext cx="522973" cy="363893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 rot="21423085">
            <a:off x="2776641" y="6253521"/>
            <a:ext cx="391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이수자</a:t>
            </a:r>
            <a:r>
              <a:rPr lang="en-US" altLang="ko-KR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, </a:t>
            </a:r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우수자</a:t>
            </a:r>
            <a:r>
              <a:rPr lang="en-US" altLang="ko-KR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, </a:t>
            </a:r>
            <a:r>
              <a:rPr lang="ko-KR" altLang="en-US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멘토 장학금 지급</a:t>
            </a:r>
            <a:r>
              <a:rPr lang="en-US" altLang="ko-KR" smtClean="0">
                <a:solidFill>
                  <a:srgbClr val="0000FF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!!</a:t>
            </a:r>
            <a:endParaRPr lang="ko-KR" altLang="en-US">
              <a:solidFill>
                <a:srgbClr val="0000FF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</p:txBody>
      </p:sp>
      <p:sp>
        <p:nvSpPr>
          <p:cNvPr id="26" name="포인트가 5개인 별 25"/>
          <p:cNvSpPr/>
          <p:nvPr/>
        </p:nvSpPr>
        <p:spPr>
          <a:xfrm rot="20784367">
            <a:off x="8629334" y="5551662"/>
            <a:ext cx="358425" cy="363893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7" name="그림 26" descr="ROI PNG Transparent Images | PNG Al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622" y="1996390"/>
            <a:ext cx="713932" cy="57404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 rot="20709442">
            <a:off x="9714839" y="2177680"/>
            <a:ext cx="2475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00B050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챔프마일리지 적립</a:t>
            </a:r>
            <a:r>
              <a:rPr lang="en-US" altLang="ko-KR" smtClean="0">
                <a:solidFill>
                  <a:srgbClr val="00B050"/>
                </a:solidFill>
                <a:latin typeface="말랑말랑 Bold" panose="020F0803000000000000" pitchFamily="50" charset="-127"/>
                <a:ea typeface="말랑말랑 Bold" panose="020F0803000000000000" pitchFamily="50" charset="-127"/>
              </a:rPr>
              <a:t>!!</a:t>
            </a:r>
            <a:endParaRPr lang="ko-KR" altLang="en-US">
              <a:solidFill>
                <a:srgbClr val="00B050"/>
              </a:solidFill>
              <a:latin typeface="말랑말랑 Bold" panose="020F0803000000000000" pitchFamily="50" charset="-127"/>
              <a:ea typeface="말랑말랑 Bold" panose="020F08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0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5295</TotalTime>
  <Words>397</Words>
  <Application>Microsoft Office PowerPoint</Application>
  <PresentationFormat>와이드스크린</PresentationFormat>
  <Paragraphs>68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7" baseType="lpstr">
      <vt:lpstr>Yoon 윤고딕 540_TT</vt:lpstr>
      <vt:lpstr>굴림</vt:lpstr>
      <vt:lpstr>나눔고딕 ExtraBold</vt:lpstr>
      <vt:lpstr>나눔바른고딕</vt:lpstr>
      <vt:lpstr>말랑말랑 Bold</vt:lpstr>
      <vt:lpstr>맑은 고딕</vt:lpstr>
      <vt:lpstr>-윤고딕330</vt:lpstr>
      <vt:lpstr>함초롬바탕</vt:lpstr>
      <vt:lpstr>Arial</vt:lpstr>
      <vt:lpstr>Segoe UI Light</vt:lpstr>
      <vt:lpstr>Wingdings</vt:lpstr>
      <vt:lpstr>Office 테마</vt:lpstr>
      <vt:lpstr>PowerPoint 프레젠테이션</vt:lpstr>
      <vt:lpstr>PowerPoint 프레젠테이션</vt:lpstr>
      <vt:lpstr>1. 본 검사는 2021학년도 전체 신입생들을 대상으로 하는 검사입니다. 성실한 응답 부탁드립니다.  2. 검사 결과를 바탕으로 학생 특성에 맞는 다양한 프로그램에 대한 안내를 받을 수 있습니다. 링크 https://forms.gle/3KgPvd6C9dCgbjaR7 </vt:lpstr>
      <vt:lpstr>학습법 프로그램 소개 </vt:lpstr>
      <vt:lpstr>학습법 프로그램 소개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손요한 </dc:creator>
  <cp:lastModifiedBy>손요한 </cp:lastModifiedBy>
  <cp:revision>18</cp:revision>
  <dcterms:created xsi:type="dcterms:W3CDTF">2020-04-24T09:04:52Z</dcterms:created>
  <dcterms:modified xsi:type="dcterms:W3CDTF">2021-03-24T01:20:31Z</dcterms:modified>
</cp:coreProperties>
</file>